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7" r:id="rId2"/>
    <p:sldId id="274" r:id="rId3"/>
    <p:sldId id="279" r:id="rId4"/>
    <p:sldId id="280" r:id="rId5"/>
    <p:sldId id="281" r:id="rId6"/>
    <p:sldId id="282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E8F00"/>
    <a:srgbClr val="014600"/>
    <a:srgbClr val="F1EC06"/>
    <a:srgbClr val="4C7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9"/>
    <p:restoredTop sz="79899"/>
  </p:normalViewPr>
  <p:slideViewPr>
    <p:cSldViewPr snapToGrid="0" snapToObjects="1">
      <p:cViewPr varScale="1">
        <p:scale>
          <a:sx n="75" d="100"/>
          <a:sy n="75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25C82-7A48-8644-A8D0-4E7215105324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20F2-9BCB-3443-A3B8-3916C9FA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20F2-9BCB-3443-A3B8-3916C9FAE9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6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3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45D67-1388-5D46-BFBC-8326ECAA1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volume, in pharmaceutical practice, is usually defined as an abstract number representing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ratio, expressed decimally, of the volume of a substance to the volume of an equal weight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substance taken as a standard, both having the same temperature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20F2-9BCB-3443-A3B8-3916C9FAE9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38"/>
            <a:ext cx="91440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5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68866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3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853" y="205298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7D62-1235-324A-AB90-AD3194E13D6D}" type="datetimeFigureOut">
              <a:rPr lang="en-US" smtClean="0"/>
              <a:t>12/29/18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02F3-AFF4-AA4A-B84F-336A8FBD4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tif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730638"/>
            <a:ext cx="888699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Principle of Pharmacy</a:t>
            </a:r>
            <a:endParaRPr lang="en-US" sz="60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 eaLnBrk="1" hangingPunct="1"/>
            <a:r>
              <a:rPr lang="en-US" sz="6000" b="1" dirty="0" smtClean="0">
                <a:solidFill>
                  <a:srgbClr val="F1EC06"/>
                </a:solidFill>
              </a:rPr>
              <a:t> </a:t>
            </a:r>
            <a:r>
              <a:rPr lang="ar-S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1EC0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مبادئ الصيدلة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1EC06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341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50642" y="3541893"/>
            <a:ext cx="52657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Dr. Mohammed Sabbar</a:t>
            </a: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College Of Pharmacy - </a:t>
            </a:r>
            <a:r>
              <a:rPr lang="en-US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Basrah</a:t>
            </a:r>
            <a:r>
              <a:rPr lang="en-US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0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Nov.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1222" y="5282096"/>
            <a:ext cx="420179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http://</a:t>
            </a:r>
            <a:r>
              <a:rPr lang="en-US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bit.ly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/2DKNTSX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593" y="3557719"/>
            <a:ext cx="3073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749808"/>
            <a:ext cx="8766048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percent </a:t>
            </a:r>
            <a:r>
              <a:rPr lang="en-US" dirty="0" smtClean="0">
                <a:solidFill>
                  <a:srgbClr val="FFFF00"/>
                </a:solidFill>
              </a:rPr>
              <a:t>vs percentage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52" y="2052983"/>
            <a:ext cx="877514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% sign vs value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Percent weight-in-volume (w/v) expresses </a:t>
            </a:r>
            <a:r>
              <a:rPr lang="en-US" dirty="0" smtClean="0">
                <a:solidFill>
                  <a:srgbClr val="FFFF00"/>
                </a:solidFill>
              </a:rPr>
              <a:t>g/100 mL of solution or liquid prep. </a:t>
            </a:r>
            <a:r>
              <a:rPr lang="en-US" dirty="0">
                <a:solidFill>
                  <a:srgbClr val="FFFF00"/>
                </a:solidFill>
              </a:rPr>
              <a:t>Expressed as: </a:t>
            </a:r>
            <a:r>
              <a:rPr lang="en-US" dirty="0" smtClean="0">
                <a:solidFill>
                  <a:srgbClr val="FFFF00"/>
                </a:solidFill>
              </a:rPr>
              <a:t>% w/v.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Percent volume-in-volume (v/v) expresses </a:t>
            </a:r>
            <a:r>
              <a:rPr lang="en-US" dirty="0" smtClean="0">
                <a:solidFill>
                  <a:srgbClr val="FFFF00"/>
                </a:solidFill>
              </a:rPr>
              <a:t>x mL/100mL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of solution </a:t>
            </a:r>
            <a:r>
              <a:rPr lang="en-US" dirty="0">
                <a:solidFill>
                  <a:srgbClr val="FFFF00"/>
                </a:solidFill>
              </a:rPr>
              <a:t>or liquid prep.)</a:t>
            </a:r>
            <a:r>
              <a:rPr lang="en-US" dirty="0" smtClean="0">
                <a:solidFill>
                  <a:srgbClr val="FFFF00"/>
                </a:solidFill>
              </a:rPr>
              <a:t>and Expressed </a:t>
            </a:r>
            <a:r>
              <a:rPr lang="en-US" dirty="0">
                <a:solidFill>
                  <a:srgbClr val="FFFF00"/>
                </a:solidFill>
              </a:rPr>
              <a:t>as: % v/v.</a:t>
            </a:r>
          </a:p>
          <a:p>
            <a:r>
              <a:rPr lang="en-US" dirty="0">
                <a:solidFill>
                  <a:srgbClr val="FFFF00"/>
                </a:solidFill>
              </a:rPr>
              <a:t>Percent weight-in-weight (w/w) expresses g/100 </a:t>
            </a:r>
            <a:r>
              <a:rPr lang="en-US" dirty="0" smtClean="0">
                <a:solidFill>
                  <a:srgbClr val="FFFF00"/>
                </a:solidFill>
              </a:rPr>
              <a:t>g </a:t>
            </a:r>
            <a:r>
              <a:rPr lang="en-US" dirty="0">
                <a:solidFill>
                  <a:srgbClr val="FFFF00"/>
                </a:solidFill>
              </a:rPr>
              <a:t>of solution or liquid </a:t>
            </a:r>
            <a:r>
              <a:rPr lang="en-US" dirty="0" smtClean="0">
                <a:solidFill>
                  <a:srgbClr val="FFFF00"/>
                </a:solidFill>
              </a:rPr>
              <a:t>prep. Expressed </a:t>
            </a:r>
            <a:r>
              <a:rPr lang="en-US" dirty="0">
                <a:solidFill>
                  <a:srgbClr val="FFFF00"/>
                </a:solidFill>
              </a:rPr>
              <a:t>as: % w/w.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2266" y="1597"/>
            <a:ext cx="645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</a:rPr>
              <a:t>Percentage and ratio strength calculation. </a:t>
            </a:r>
            <a:r>
              <a:rPr lang="en-US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</a:rPr>
              <a:t>Ch-6</a:t>
            </a:r>
            <a:endParaRPr lang="en-US" sz="2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32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523" y="4243153"/>
            <a:ext cx="3378688" cy="402010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Supp.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8" y="974419"/>
            <a:ext cx="8219778" cy="29829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24" y="5307070"/>
            <a:ext cx="89100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"/>
              </a:rPr>
              <a:t> Volume (mL, representing grams) </a:t>
            </a:r>
            <a:r>
              <a:rPr lang="en-US" dirty="0" smtClean="0">
                <a:latin typeface=""/>
              </a:rPr>
              <a:t> X % </a:t>
            </a:r>
            <a:r>
              <a:rPr lang="en-US" dirty="0">
                <a:latin typeface=""/>
              </a:rPr>
              <a:t>(expressed as a decimal) </a:t>
            </a:r>
            <a:r>
              <a:rPr lang="en-US" dirty="0" smtClean="0">
                <a:latin typeface=""/>
              </a:rPr>
              <a:t>=  </a:t>
            </a:r>
            <a:r>
              <a:rPr lang="en-US" dirty="0">
                <a:latin typeface=""/>
              </a:rPr>
              <a:t>grams (g) of </a:t>
            </a:r>
            <a:r>
              <a:rPr lang="en-US" dirty="0" smtClean="0">
                <a:latin typeface=""/>
              </a:rPr>
              <a:t>solute or </a:t>
            </a:r>
            <a:r>
              <a:rPr lang="en-US" dirty="0">
                <a:latin typeface=""/>
              </a:rPr>
              <a:t>constituent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1034321"/>
            <a:ext cx="8229600" cy="470691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 How many grams of dextrose are required to prepare 4000 mL of a 5% solution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4000 mL represents 4000 g of solution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de-DE" dirty="0">
                <a:solidFill>
                  <a:srgbClr val="FFFF00"/>
                </a:solidFill>
              </a:rPr>
              <a:t>5% </a:t>
            </a:r>
            <a:r>
              <a:rPr lang="de-DE" dirty="0" smtClean="0">
                <a:solidFill>
                  <a:srgbClr val="FFFF00"/>
                </a:solidFill>
              </a:rPr>
              <a:t>= 0.05</a:t>
            </a:r>
            <a:r>
              <a:rPr lang="de-DE" dirty="0">
                <a:solidFill>
                  <a:srgbClr val="FFFF00"/>
                </a:solidFill>
              </a:rPr>
              <a:t/>
            </a:r>
            <a:br>
              <a:rPr lang="de-DE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4000 g </a:t>
            </a:r>
            <a:r>
              <a:rPr lang="en-US" dirty="0" smtClean="0">
                <a:solidFill>
                  <a:srgbClr val="FFFF00"/>
                </a:solidFill>
              </a:rPr>
              <a:t>X 0.05= </a:t>
            </a:r>
            <a:r>
              <a:rPr lang="en-US" dirty="0">
                <a:solidFill>
                  <a:srgbClr val="FFFF00"/>
                </a:solidFill>
              </a:rPr>
              <a:t>200 g,  answer.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Or, solving by dimensional analysis: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3764" y="-2257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Weight-in-Volume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53" y="2052983"/>
            <a:ext cx="9194872" cy="45259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How many grams of </a:t>
            </a:r>
            <a:r>
              <a:rPr lang="en-US" dirty="0" err="1">
                <a:solidFill>
                  <a:srgbClr val="FFFF00"/>
                </a:solidFill>
              </a:rPr>
              <a:t>aminobenzoic</a:t>
            </a:r>
            <a:r>
              <a:rPr lang="en-US" dirty="0">
                <a:solidFill>
                  <a:srgbClr val="FFFF00"/>
                </a:solidFill>
              </a:rPr>
              <a:t> acid should be used in preparing 8 fluidounces of a 5% </a:t>
            </a:r>
            <a:r>
              <a:rPr lang="en-US" dirty="0" smtClean="0">
                <a:solidFill>
                  <a:srgbClr val="FFFF00"/>
                </a:solidFill>
              </a:rPr>
              <a:t>solution in </a:t>
            </a:r>
            <a:r>
              <a:rPr lang="en-US" dirty="0">
                <a:solidFill>
                  <a:srgbClr val="FFFF00"/>
                </a:solidFill>
              </a:rPr>
              <a:t>70% alcohol?</a:t>
            </a:r>
          </a:p>
          <a:p>
            <a:r>
              <a:rPr lang="pl-PL" dirty="0">
                <a:solidFill>
                  <a:srgbClr val="FFFF00"/>
                </a:solidFill>
              </a:rPr>
              <a:t>8 </a:t>
            </a:r>
            <a:r>
              <a:rPr lang="pl-PL" dirty="0" err="1">
                <a:solidFill>
                  <a:srgbClr val="FFFF00"/>
                </a:solidFill>
              </a:rPr>
              <a:t>fl</a:t>
            </a:r>
            <a:r>
              <a:rPr lang="pl-PL" dirty="0">
                <a:solidFill>
                  <a:srgbClr val="FFFF00"/>
                </a:solidFill>
              </a:rPr>
              <a:t>. oz.  </a:t>
            </a:r>
            <a:r>
              <a:rPr lang="pl-PL" dirty="0" smtClean="0">
                <a:solidFill>
                  <a:srgbClr val="FFFF00"/>
                </a:solidFill>
              </a:rPr>
              <a:t>= 8 X </a:t>
            </a:r>
            <a:r>
              <a:rPr lang="pl-PL" dirty="0">
                <a:solidFill>
                  <a:srgbClr val="FFFF00"/>
                </a:solidFill>
              </a:rPr>
              <a:t>29.57 </a:t>
            </a:r>
            <a:r>
              <a:rPr lang="pl-PL" dirty="0" err="1">
                <a:solidFill>
                  <a:srgbClr val="FFFF00"/>
                </a:solidFill>
              </a:rPr>
              <a:t>mL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 smtClean="0">
                <a:solidFill>
                  <a:srgbClr val="FFFF00"/>
                </a:solidFill>
              </a:rPr>
              <a:t>=236.56 </a:t>
            </a:r>
            <a:r>
              <a:rPr lang="pl-PL" dirty="0" err="1">
                <a:solidFill>
                  <a:srgbClr val="FFFF00"/>
                </a:solidFill>
              </a:rPr>
              <a:t>mL</a:t>
            </a:r>
            <a:endParaRPr lang="pl-PL" dirty="0">
              <a:solidFill>
                <a:srgbClr val="FFFF00"/>
              </a:solidFill>
            </a:endParaRPr>
          </a:p>
          <a:p>
            <a:r>
              <a:rPr lang="pl-PL" dirty="0">
                <a:solidFill>
                  <a:srgbClr val="FFFF00"/>
                </a:solidFill>
              </a:rPr>
              <a:t>236.56 </a:t>
            </a:r>
            <a:r>
              <a:rPr lang="pl-PL" dirty="0" err="1">
                <a:solidFill>
                  <a:srgbClr val="FFFF00"/>
                </a:solidFill>
              </a:rPr>
              <a:t>mL</a:t>
            </a:r>
            <a:r>
              <a:rPr lang="pl-PL" dirty="0">
                <a:solidFill>
                  <a:srgbClr val="FFFF00"/>
                </a:solidFill>
              </a:rPr>
              <a:t> </a:t>
            </a:r>
            <a:r>
              <a:rPr lang="pl-PL" dirty="0" err="1">
                <a:solidFill>
                  <a:srgbClr val="FFFF00"/>
                </a:solidFill>
              </a:rPr>
              <a:t>represents</a:t>
            </a:r>
            <a:r>
              <a:rPr lang="pl-PL" dirty="0">
                <a:solidFill>
                  <a:srgbClr val="FFFF00"/>
                </a:solidFill>
              </a:rPr>
              <a:t> 236.56 g of </a:t>
            </a:r>
            <a:r>
              <a:rPr lang="pl-PL" dirty="0" err="1">
                <a:solidFill>
                  <a:srgbClr val="FFFF00"/>
                </a:solidFill>
              </a:rPr>
              <a:t>solution</a:t>
            </a:r>
            <a:endParaRPr lang="pl-PL" dirty="0">
              <a:solidFill>
                <a:srgbClr val="FFFF00"/>
              </a:solidFill>
            </a:endParaRPr>
          </a:p>
          <a:p>
            <a:r>
              <a:rPr lang="de-DE" dirty="0">
                <a:solidFill>
                  <a:srgbClr val="FFFF00"/>
                </a:solidFill>
              </a:rPr>
              <a:t>5% </a:t>
            </a:r>
            <a:r>
              <a:rPr lang="de-DE" dirty="0" smtClean="0">
                <a:solidFill>
                  <a:srgbClr val="FFFF00"/>
                </a:solidFill>
              </a:rPr>
              <a:t>=0.05</a:t>
            </a:r>
            <a:endParaRPr lang="de-DE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236.56 g </a:t>
            </a:r>
            <a:r>
              <a:rPr lang="en-US" dirty="0" smtClean="0">
                <a:solidFill>
                  <a:srgbClr val="FFFF00"/>
                </a:solidFill>
              </a:rPr>
              <a:t>X 0.05 =11.83 </a:t>
            </a:r>
            <a:r>
              <a:rPr lang="en-US" dirty="0">
                <a:solidFill>
                  <a:srgbClr val="FFFF00"/>
                </a:solidFill>
              </a:rPr>
              <a:t>g,  answer.</a:t>
            </a:r>
          </a:p>
        </p:txBody>
      </p:sp>
    </p:spTree>
    <p:extLst>
      <p:ext uri="{BB962C8B-B14F-4D97-AF65-F5344CB8AC3E}">
        <p14:creationId xmlns:p14="http://schemas.microsoft.com/office/powerpoint/2010/main" val="152004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64" y="-225731"/>
            <a:ext cx="8229600" cy="1143000"/>
          </a:xfrm>
        </p:spPr>
        <p:txBody>
          <a:bodyPr/>
          <a:lstStyle/>
          <a:p>
            <a:r>
              <a:rPr lang="en-US" b="1"/>
              <a:t>Volume-in-Volume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253" y="3497622"/>
            <a:ext cx="6151871" cy="795147"/>
          </a:xfr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240 </a:t>
            </a:r>
            <a:r>
              <a:rPr lang="de-DE" dirty="0" err="1"/>
              <a:t>mL</a:t>
            </a:r>
            <a:r>
              <a:rPr lang="de-DE" dirty="0"/>
              <a:t>  </a:t>
            </a:r>
            <a:r>
              <a:rPr lang="de-DE" dirty="0" smtClean="0"/>
              <a:t>X 0.025  = 6 </a:t>
            </a:r>
            <a:r>
              <a:rPr lang="de-DE" dirty="0" err="1"/>
              <a:t>mL</a:t>
            </a:r>
            <a:r>
              <a:rPr lang="de-DE" dirty="0"/>
              <a:t>, </a:t>
            </a:r>
            <a:r>
              <a:rPr lang="de-DE" dirty="0" err="1"/>
              <a:t>answer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763" y="917269"/>
            <a:ext cx="838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"/>
              </a:rPr>
              <a:t> How many milliliters of liquefied phenol should be used in compounding the following prescription?</a:t>
            </a:r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3" y="2052983"/>
            <a:ext cx="6401100" cy="11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909983"/>
            <a:ext cx="8655226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In preparing 250 mL of a certain lotion, a pharmacist used 4 mL of liquefied phenol. What </a:t>
            </a:r>
            <a:r>
              <a:rPr lang="en-US" sz="2800" dirty="0" smtClean="0">
                <a:solidFill>
                  <a:srgbClr val="FFFF00"/>
                </a:solidFill>
              </a:rPr>
              <a:t>was the </a:t>
            </a:r>
            <a:r>
              <a:rPr lang="en-US" sz="2800" dirty="0">
                <a:solidFill>
                  <a:srgbClr val="FFFF00"/>
                </a:solidFill>
              </a:rPr>
              <a:t>percentage (v/v) of liquefied phenol in the lotion?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11" y="3635323"/>
            <a:ext cx="8433355" cy="3640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Peppermint spirit contains 10% v/v of peppermint oil. What volume of the spirit will </a:t>
            </a:r>
            <a:r>
              <a:rPr lang="en-US" sz="2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contain 75 </a:t>
            </a:r>
            <a:r>
              <a:rPr lang="en-US" sz="28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mL of peppermint oil?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320" y="2165844"/>
            <a:ext cx="4201759" cy="1321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320" y="4777351"/>
            <a:ext cx="4201759" cy="13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46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844670"/>
            <a:ext cx="8229600" cy="830997"/>
          </a:xfr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  <a:latin typeface=""/>
                <a:ea typeface="+mn-ea"/>
                <a:cs typeface="+mn-cs"/>
              </a:rPr>
              <a:t>How many grams of phenol should be used to prepare 240 g of a 5% (w/w) solution in water?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8091"/>
            <a:ext cx="9029979" cy="45259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Weight of solution (g) </a:t>
            </a:r>
            <a:r>
              <a:rPr lang="en-US" b="1" dirty="0" smtClean="0">
                <a:solidFill>
                  <a:srgbClr val="92D050"/>
                </a:solidFill>
              </a:rPr>
              <a:t>X % </a:t>
            </a:r>
            <a:r>
              <a:rPr lang="en-US" b="1" dirty="0">
                <a:solidFill>
                  <a:srgbClr val="92D050"/>
                </a:solidFill>
              </a:rPr>
              <a:t>(expressed as a decimal)  </a:t>
            </a:r>
            <a:r>
              <a:rPr lang="en-US" b="1" dirty="0" smtClean="0">
                <a:solidFill>
                  <a:srgbClr val="92D050"/>
                </a:solidFill>
              </a:rPr>
              <a:t>=  </a:t>
            </a:r>
            <a:r>
              <a:rPr lang="en-US" b="1" dirty="0">
                <a:solidFill>
                  <a:srgbClr val="92D050"/>
                </a:solidFill>
              </a:rPr>
              <a:t>g of </a:t>
            </a:r>
            <a:r>
              <a:rPr lang="en-US" b="1" dirty="0" smtClean="0">
                <a:solidFill>
                  <a:srgbClr val="92D050"/>
                </a:solidFill>
              </a:rPr>
              <a:t>solute</a:t>
            </a: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240 g </a:t>
            </a:r>
            <a:r>
              <a:rPr lang="en-US" b="1" dirty="0" smtClean="0">
                <a:solidFill>
                  <a:srgbClr val="FFFF00"/>
                </a:solidFill>
              </a:rPr>
              <a:t>X 0.05 = 12 </a:t>
            </a:r>
            <a:r>
              <a:rPr lang="en-US" b="1" dirty="0">
                <a:solidFill>
                  <a:srgbClr val="FFFF00"/>
                </a:solidFill>
              </a:rPr>
              <a:t>g, answer.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4835" y="-1578"/>
            <a:ext cx="7264233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b="1">
                <a:latin typeface="+mj-lt"/>
                <a:ea typeface="+mj-ea"/>
                <a:cs typeface="+mj-cs"/>
              </a:rPr>
              <a:t>Weight-in-Weight Calculations</a:t>
            </a:r>
          </a:p>
        </p:txBody>
      </p:sp>
    </p:spTree>
    <p:extLst>
      <p:ext uri="{BB962C8B-B14F-4D97-AF65-F5344CB8AC3E}">
        <p14:creationId xmlns:p14="http://schemas.microsoft.com/office/powerpoint/2010/main" val="913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8670" y="-47298"/>
            <a:ext cx="6271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"/>
              </a:rPr>
              <a:t>Calculating Weight, Knowing the Volume and Specific Gravity</a:t>
            </a:r>
            <a:endParaRPr lang="en-US" sz="2400" b="1"/>
          </a:p>
        </p:txBody>
      </p:sp>
      <p:sp>
        <p:nvSpPr>
          <p:cNvPr id="3" name="Rectangle 2"/>
          <p:cNvSpPr/>
          <p:nvPr/>
        </p:nvSpPr>
        <p:spPr>
          <a:xfrm>
            <a:off x="606675" y="1156042"/>
            <a:ext cx="8207943" cy="101566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 dirty="0">
                <a:ln w="0"/>
                <a:solidFill>
                  <a:srgbClr val="F1EC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charset="0"/>
                <a:ea typeface="Arial" charset="0"/>
                <a:cs typeface="Arial" charset="0"/>
              </a:rPr>
              <a:t> </a:t>
            </a:r>
            <a:r>
              <a:rPr lang="en-US" sz="4000" i="1" dirty="0" smtClean="0">
                <a:ln w="0"/>
                <a:solidFill>
                  <a:srgbClr val="F1EC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charset="0"/>
                <a:ea typeface="Arial" charset="0"/>
                <a:cs typeface="Arial" charset="0"/>
              </a:rPr>
              <a:t>Weight (g)= volume (mL) X </a:t>
            </a:r>
            <a:r>
              <a:rPr lang="en-US" sz="4000" i="1" dirty="0" err="1" smtClean="0">
                <a:ln w="0"/>
                <a:solidFill>
                  <a:srgbClr val="F1EC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charset="0"/>
                <a:ea typeface="Arial" charset="0"/>
                <a:cs typeface="Arial" charset="0"/>
              </a:rPr>
              <a:t>Sp</a:t>
            </a:r>
            <a:r>
              <a:rPr lang="en-US" sz="4000" i="1" dirty="0" smtClean="0">
                <a:ln w="0"/>
                <a:solidFill>
                  <a:srgbClr val="F1EC0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charset="0"/>
                <a:ea typeface="Arial" charset="0"/>
                <a:cs typeface="Arial" charset="0"/>
              </a:rPr>
              <a:t> gr</a:t>
            </a:r>
            <a:endParaRPr lang="en-US" sz="4000" i="1" dirty="0">
              <a:ln w="0"/>
              <a:solidFill>
                <a:srgbClr val="F1EC0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8670" y="2783550"/>
            <a:ext cx="632666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400" dirty="0">
                <a:latin typeface=""/>
              </a:rPr>
              <a:t> What is the weight, in grams, of 3620 mL of alcohol with a specific gravity of 0.820?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8670" y="4223112"/>
            <a:ext cx="6326660" cy="19020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3620 mL of water weigh 3620 g</a:t>
            </a:r>
          </a:p>
          <a:p>
            <a:pPr algn="ctr">
              <a:spcBef>
                <a:spcPct val="20000"/>
              </a:spcBef>
            </a:pPr>
            <a:r>
              <a:rPr lang="de-DE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3620g x 0.820=2968g</a:t>
            </a: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28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answer</a:t>
            </a:r>
            <a:r>
              <a:rPr lang="de-DE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378" y="1501652"/>
            <a:ext cx="6833287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400" dirty="0">
                <a:latin typeface=""/>
              </a:rPr>
              <a:t> What is the weight, in grams, of 2 fl. oz. of a liquid having a specific gravity of 1.118?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3253" y="3041476"/>
            <a:ext cx="6524369" cy="24191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2x29.57mL=59.14mL</a:t>
            </a:r>
            <a:endParaRPr lang="de-DE" sz="2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59.14mL </a:t>
            </a:r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of water weigh </a:t>
            </a:r>
            <a:r>
              <a:rPr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59.14g</a:t>
            </a:r>
          </a:p>
          <a:p>
            <a:pPr algn="ctr">
              <a:spcBef>
                <a:spcPct val="20000"/>
              </a:spcBef>
            </a:pPr>
            <a:endParaRPr lang="en-US" sz="2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de-DE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59.14g x 1.118 = 66.12g</a:t>
            </a: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answer</a:t>
            </a: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408" y="-40973"/>
            <a:ext cx="6109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"/>
              </a:rPr>
              <a:t>Calculating Volume, Knowing the Weight and Specific Gravity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9089" y="1003172"/>
                <a:ext cx="7275586" cy="162429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𝑉𝑜𝑙𝑢𝑚</m:t>
                      </m:r>
                      <m:r>
                        <a:rPr lang="en-US" sz="4800" b="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 (</m:t>
                      </m:r>
                      <m:r>
                        <a:rPr lang="en-US" sz="4800" b="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𝑚𝐿</m:t>
                      </m:r>
                      <m:r>
                        <a:rPr lang="en-US" sz="4800" b="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)=</m:t>
                      </m:r>
                      <m:f>
                        <m:fPr>
                          <m:ctrlPr>
                            <a:rPr lang="bg-BG" sz="4800" i="1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𝑤𝑒𝑖𝑔h𝑡</m:t>
                          </m:r>
                          <m:r>
                            <a:rPr lang="en-US" sz="4800" b="0" i="1" smtClean="0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0" i="1" smtClean="0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𝑠𝑝</m:t>
                          </m:r>
                          <m:r>
                            <a:rPr lang="en-US" sz="4800" b="0" i="1" smtClean="0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 </m:t>
                          </m:r>
                          <m:r>
                            <a:rPr lang="en-US" sz="4800" b="0" i="1" smtClean="0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𝑔𝑟</m:t>
                          </m:r>
                        </m:den>
                      </m:f>
                    </m:oMath>
                  </m:oMathPara>
                </a14:m>
                <a:endParaRPr lang="en-US" sz="4000" dirty="0">
                  <a:ln w="0"/>
                  <a:solidFill>
                    <a:srgbClr val="F1EC0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89" y="1003172"/>
                <a:ext cx="7275586" cy="16242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59089" y="2837810"/>
            <a:ext cx="7269897" cy="156966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400" dirty="0">
                <a:latin typeface=""/>
              </a:rPr>
              <a:t> What is the volume, in milliliters, of 492 g of nitric acid with a specific gravity of 1.40?</a:t>
            </a:r>
          </a:p>
          <a:p>
            <a:endParaRPr lang="en-US" sz="2400" dirty="0" smtClean="0">
              <a:latin typeface=""/>
            </a:endParaRPr>
          </a:p>
          <a:p>
            <a:r>
              <a:rPr lang="en-US" sz="2400" dirty="0" smtClean="0">
                <a:latin typeface=""/>
              </a:rPr>
              <a:t>492 </a:t>
            </a:r>
            <a:r>
              <a:rPr lang="en-US" sz="2400" dirty="0">
                <a:latin typeface=""/>
              </a:rPr>
              <a:t>g of water measure 492 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46827" y="4833766"/>
                <a:ext cx="5686688" cy="113685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𝑣𝑜𝑙𝑢𝑚𝑒</m:t>
                    </m:r>
                    <m:r>
                      <a:rPr lang="en-US" sz="4800" i="1" smtClean="0">
                        <a:ln w="0"/>
                        <a:solidFill>
                          <a:srgbClr val="F1EC06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charset="0"/>
                        <a:ea typeface="Arial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bg-BG" sz="4800" i="1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492</m:t>
                        </m:r>
                      </m:num>
                      <m:den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1.4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solidFill>
                      <a:srgbClr val="F1EC0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= 351mL</a:t>
                </a:r>
                <a:endParaRPr lang="en-US" sz="4000" dirty="0">
                  <a:ln w="0"/>
                  <a:solidFill>
                    <a:srgbClr val="F1EC0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27" y="4833766"/>
                <a:ext cx="5686688" cy="11368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6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70" y="893501"/>
            <a:ext cx="8316097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400">
                <a:latin typeface=""/>
              </a:rPr>
              <a:t> What is the cost of 1000 mL of glycerin, specific gravity 1.25, bought at $54.25 per pound?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9243" y="2265576"/>
            <a:ext cx="6858000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Weight</a:t>
            </a: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1000mL </a:t>
            </a:r>
            <a:r>
              <a:rPr lang="de-DE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b="1" spc="150" dirty="0" err="1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glycerin</a:t>
            </a: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 = </a:t>
            </a:r>
            <a:r>
              <a:rPr lang="de-DE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1000g x </a:t>
            </a:r>
            <a:r>
              <a:rPr lang="de-DE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1.25 </a:t>
            </a:r>
            <a:r>
              <a:rPr lang="de-DE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 1250g</a:t>
            </a:r>
            <a:endParaRPr lang="en-US" sz="2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60292" y="3935131"/>
                <a:ext cx="4455901" cy="126893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g-BG" sz="480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454 </m:t>
                        </m:r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𝑔</m:t>
                        </m:r>
                      </m:num>
                      <m:den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1250 </m:t>
                        </m:r>
                        <m:r>
                          <a:rPr lang="en-US" sz="4800" b="0" i="1" smtClean="0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 smtClean="0">
                    <a:ln w="0"/>
                    <a:solidFill>
                      <a:srgbClr val="F1EC0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en-US" sz="4800" i="1" dirty="0">
                    <a:ln w="0"/>
                    <a:solidFill>
                      <a:srgbClr val="F1EC0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charset="0"/>
                    <a:ea typeface="Arial" charset="0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4800" i="1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800" i="1">
                                <a:ln w="0"/>
                                <a:solidFill>
                                  <a:srgbClr val="F1EC06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n w="0"/>
                                <a:solidFill>
                                  <a:srgbClr val="F1EC06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$</m:t>
                            </m:r>
                          </m:e>
                        </m:d>
                        <m:r>
                          <a:rPr lang="en-US" sz="4800" i="1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25.25</m:t>
                        </m:r>
                      </m:num>
                      <m:den>
                        <m:d>
                          <m:dPr>
                            <m:ctrlPr>
                              <a:rPr lang="en-US" sz="4800" i="1">
                                <a:ln w="0"/>
                                <a:solidFill>
                                  <a:srgbClr val="F1EC06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n w="0"/>
                                <a:solidFill>
                                  <a:srgbClr val="F1EC06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charset="0"/>
                                <a:ea typeface="Arial" charset="0"/>
                                <a:cs typeface="Arial" charset="0"/>
                              </a:rPr>
                              <m:t>$</m:t>
                            </m:r>
                          </m:e>
                        </m:d>
                        <m:r>
                          <a:rPr lang="en-US" sz="4800" i="1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 </m:t>
                        </m:r>
                        <m:r>
                          <a:rPr lang="en-US" sz="4800" i="1">
                            <a:ln w="0"/>
                            <a:solidFill>
                              <a:srgbClr val="F1EC0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charset="0"/>
                            <a:ea typeface="Arial" charset="0"/>
                            <a:cs typeface="Arial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800" i="1" dirty="0">
                  <a:ln w="0"/>
                  <a:solidFill>
                    <a:srgbClr val="F1EC0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292" y="3935131"/>
                <a:ext cx="4455901" cy="12689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16603" y="5488628"/>
                <a:ext cx="6543278" cy="83099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𝑥</m:t>
                      </m:r>
                      <m:r>
                        <a:rPr lang="en-US" sz="480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=</m:t>
                      </m:r>
                      <m:d>
                        <m:dPr>
                          <m:ctrlPr>
                            <a:rPr lang="en-US" sz="4800" b="0" i="1" smtClean="0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n w="0"/>
                              <a:solidFill>
                                <a:srgbClr val="F1EC0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$</m:t>
                          </m:r>
                        </m:e>
                      </m:d>
                      <m:r>
                        <a:rPr lang="en-US" sz="4800" b="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149.37 </m:t>
                      </m:r>
                      <m:r>
                        <a:rPr lang="en-US" sz="4800" b="0" i="1" smtClean="0">
                          <a:ln w="0"/>
                          <a:solidFill>
                            <a:srgbClr val="F1EC0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charset="0"/>
                          <a:ea typeface="Arial" charset="0"/>
                          <a:cs typeface="Arial" charset="0"/>
                        </a:rPr>
                        <m:t>𝐴𝑛𝑠𝑤𝑒𝑟</m:t>
                      </m:r>
                    </m:oMath>
                  </m:oMathPara>
                </a14:m>
                <a:endParaRPr lang="en-US" sz="4000" dirty="0">
                  <a:ln w="0"/>
                  <a:solidFill>
                    <a:srgbClr val="F1EC0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603" y="5488628"/>
                <a:ext cx="6543278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51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733" y="4673600"/>
            <a:ext cx="34868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? mL of Lactic acid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1.5 g required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? mL of Lactic acid required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100g /1.21=82.64mL in its solution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x mL=(85/82.64 ) / 1.5g= 1.46mL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825500"/>
            <a:ext cx="8863584" cy="3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19" y="865676"/>
            <a:ext cx="6635414" cy="50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 Specific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Abstract number representing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ratio, expressed decimally, of the volume of a substance to the volume of an equal weight of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Another substance taken as a standard, both having the same temperature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53" y="-259597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 Example</a:t>
            </a:r>
            <a:r>
              <a:rPr lang="en-US" smtClean="0"/>
              <a:t>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53" y="883403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Calculate </a:t>
            </a:r>
            <a:r>
              <a:rPr lang="en-US" dirty="0">
                <a:solidFill>
                  <a:srgbClr val="FFFF00"/>
                </a:solidFill>
              </a:rPr>
              <a:t>the specific volume of a syrup, 91.0 mL of which weighs 107.16 g.</a:t>
            </a:r>
          </a:p>
          <a:p>
            <a:r>
              <a:rPr lang="en-US" dirty="0">
                <a:solidFill>
                  <a:srgbClr val="FFFF00"/>
                </a:solidFill>
              </a:rPr>
              <a:t>107.16 g of water measures 107.16 </a:t>
            </a:r>
            <a:r>
              <a:rPr lang="en-US" dirty="0" smtClean="0">
                <a:solidFill>
                  <a:srgbClr val="FFFF00"/>
                </a:solidFill>
              </a:rPr>
              <a:t>mL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41" y="2935816"/>
            <a:ext cx="7513423" cy="840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5" y="4297097"/>
            <a:ext cx="8728220" cy="18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1st st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st stage" id="{5BE70CDB-BD4F-0940-A872-B6A1AACCEA64}" vid="{8B31F008-1D2A-2449-87D7-4C975B410F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stage</Template>
  <TotalTime>3420</TotalTime>
  <Words>664</Words>
  <Application>Microsoft Macintosh PowerPoint</Application>
  <PresentationFormat>On-screen Show (4:3)</PresentationFormat>
  <Paragraphs>75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Cambria Math</vt:lpstr>
      <vt:lpstr>ＭＳ Ｐゴシック</vt:lpstr>
      <vt:lpstr>Times New Roman</vt:lpstr>
      <vt:lpstr>Arial</vt:lpstr>
      <vt:lpstr>1st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Specific volume</vt:lpstr>
      <vt:lpstr> Example:</vt:lpstr>
      <vt:lpstr>PowerPoint Presentation</vt:lpstr>
      <vt:lpstr>percent vs percentage</vt:lpstr>
      <vt:lpstr>PowerPoint Presentation</vt:lpstr>
      <vt:lpstr> How many grams of dextrose are required to prepare 4000 mL of a 5% solution?   4000 mL represents 4000 g of solution 5% = 0.05 4000 g X 0.05= 200 g,  answer. Or, solving by dimensional analysis:</vt:lpstr>
      <vt:lpstr>PowerPoint Presentation</vt:lpstr>
      <vt:lpstr>Volume-in-Volume Calculations</vt:lpstr>
      <vt:lpstr>In preparing 250 mL of a certain lotion, a pharmacist used 4 mL of liquefied phenol. What was the percentage (v/v) of liquefied phenol in the lotion?</vt:lpstr>
      <vt:lpstr>How many grams of phenol should be used to prepare 240 g of a 5% (w/w) solution in water?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Mohammed Sabbar</dc:creator>
  <cp:lastModifiedBy>Dr. Mohammed Sabbar</cp:lastModifiedBy>
  <cp:revision>41</cp:revision>
  <dcterms:created xsi:type="dcterms:W3CDTF">2018-11-26T06:57:03Z</dcterms:created>
  <dcterms:modified xsi:type="dcterms:W3CDTF">2018-12-28T22:46:35Z</dcterms:modified>
</cp:coreProperties>
</file>